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3" r:id="rId1"/>
  </p:sldMasterIdLst>
  <p:notesMasterIdLst>
    <p:notesMasterId r:id="rId24"/>
  </p:notesMasterIdLst>
  <p:sldIdLst>
    <p:sldId id="285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295" r:id="rId10"/>
    <p:sldId id="299" r:id="rId11"/>
    <p:sldId id="296" r:id="rId12"/>
    <p:sldId id="297" r:id="rId13"/>
    <p:sldId id="300" r:id="rId14"/>
    <p:sldId id="311" r:id="rId15"/>
    <p:sldId id="312" r:id="rId16"/>
    <p:sldId id="313" r:id="rId17"/>
    <p:sldId id="316" r:id="rId18"/>
    <p:sldId id="314" r:id="rId19"/>
    <p:sldId id="317" r:id="rId20"/>
    <p:sldId id="306" r:id="rId21"/>
    <p:sldId id="319" r:id="rId22"/>
    <p:sldId id="31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BD984-767D-2348-A060-ACFE1BDDBAE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6FCB08-5E76-2C4F-B545-13519F18C284}">
      <dgm:prSet/>
      <dgm:spPr/>
      <dgm:t>
        <a:bodyPr/>
        <a:lstStyle/>
        <a:p>
          <a:r>
            <a:rPr lang="en-US" baseline="0"/>
            <a:t>Design</a:t>
          </a:r>
          <a:endParaRPr lang="en-US"/>
        </a:p>
      </dgm:t>
    </dgm:pt>
    <dgm:pt modelId="{C1576E67-648A-6542-8C20-B4D4A34B7FAF}" type="parTrans" cxnId="{58002A10-F93A-7747-92E9-CC34C541D4BD}">
      <dgm:prSet/>
      <dgm:spPr/>
      <dgm:t>
        <a:bodyPr/>
        <a:lstStyle/>
        <a:p>
          <a:endParaRPr lang="en-US"/>
        </a:p>
      </dgm:t>
    </dgm:pt>
    <dgm:pt modelId="{9288A9E1-101B-0B4A-B49A-A1FD77915939}" type="sibTrans" cxnId="{58002A10-F93A-7747-92E9-CC34C541D4BD}">
      <dgm:prSet/>
      <dgm:spPr/>
      <dgm:t>
        <a:bodyPr/>
        <a:lstStyle/>
        <a:p>
          <a:endParaRPr lang="en-US"/>
        </a:p>
      </dgm:t>
    </dgm:pt>
    <dgm:pt modelId="{E6B73414-B49B-D14A-843A-FB258456BD23}">
      <dgm:prSet/>
      <dgm:spPr/>
      <dgm:t>
        <a:bodyPr/>
        <a:lstStyle/>
        <a:p>
          <a:r>
            <a:rPr lang="en-US" baseline="0"/>
            <a:t>Data Collection</a:t>
          </a:r>
          <a:endParaRPr lang="en-US"/>
        </a:p>
      </dgm:t>
    </dgm:pt>
    <dgm:pt modelId="{671CAC32-F445-4A48-A6F7-08B891947828}" type="parTrans" cxnId="{2DC21D1E-06F5-3B4A-8F5A-7E7AC0ED11EA}">
      <dgm:prSet/>
      <dgm:spPr/>
      <dgm:t>
        <a:bodyPr/>
        <a:lstStyle/>
        <a:p>
          <a:endParaRPr lang="en-US"/>
        </a:p>
      </dgm:t>
    </dgm:pt>
    <dgm:pt modelId="{35FAB238-1D22-4F45-8195-8BBA456DEBF7}" type="sibTrans" cxnId="{2DC21D1E-06F5-3B4A-8F5A-7E7AC0ED11EA}">
      <dgm:prSet/>
      <dgm:spPr/>
      <dgm:t>
        <a:bodyPr/>
        <a:lstStyle/>
        <a:p>
          <a:endParaRPr lang="en-US"/>
        </a:p>
      </dgm:t>
    </dgm:pt>
    <dgm:pt modelId="{347D3F0B-C48E-A640-9314-A0BDB9CA447A}">
      <dgm:prSet/>
      <dgm:spPr/>
      <dgm:t>
        <a:bodyPr/>
        <a:lstStyle/>
        <a:p>
          <a:r>
            <a:rPr lang="en-US" baseline="0" dirty="0"/>
            <a:t>Modeling</a:t>
          </a:r>
          <a:endParaRPr lang="en-US" dirty="0"/>
        </a:p>
      </dgm:t>
    </dgm:pt>
    <dgm:pt modelId="{33180F02-438A-B54C-88A0-9083ADDDC728}" type="parTrans" cxnId="{73F30D26-C00C-D04C-99B2-B01DBA10BC35}">
      <dgm:prSet/>
      <dgm:spPr/>
      <dgm:t>
        <a:bodyPr/>
        <a:lstStyle/>
        <a:p>
          <a:endParaRPr lang="en-US"/>
        </a:p>
      </dgm:t>
    </dgm:pt>
    <dgm:pt modelId="{7D30AB3D-48DD-2148-A6E7-26DB20CA59B3}" type="sibTrans" cxnId="{73F30D26-C00C-D04C-99B2-B01DBA10BC35}">
      <dgm:prSet/>
      <dgm:spPr/>
      <dgm:t>
        <a:bodyPr/>
        <a:lstStyle/>
        <a:p>
          <a:endParaRPr lang="en-US"/>
        </a:p>
      </dgm:t>
    </dgm:pt>
    <dgm:pt modelId="{75506BCE-5B9D-D842-AA1A-5DD77D6CD701}">
      <dgm:prSet/>
      <dgm:spPr/>
      <dgm:t>
        <a:bodyPr/>
        <a:lstStyle/>
        <a:p>
          <a:r>
            <a:rPr lang="en-US" baseline="0" dirty="0"/>
            <a:t>Data Analysis</a:t>
          </a:r>
          <a:endParaRPr lang="en-US" dirty="0"/>
        </a:p>
      </dgm:t>
    </dgm:pt>
    <dgm:pt modelId="{BB2C1EAC-1D93-E84C-AD3A-7B57B358D766}" type="parTrans" cxnId="{36AF2F07-AD8A-9C4A-BEE7-3B2FD563547B}">
      <dgm:prSet/>
      <dgm:spPr/>
      <dgm:t>
        <a:bodyPr/>
        <a:lstStyle/>
        <a:p>
          <a:endParaRPr lang="en-US"/>
        </a:p>
      </dgm:t>
    </dgm:pt>
    <dgm:pt modelId="{4F0A16CE-C934-9D46-91B7-E39DCFBB44AF}" type="sibTrans" cxnId="{36AF2F07-AD8A-9C4A-BEE7-3B2FD563547B}">
      <dgm:prSet/>
      <dgm:spPr/>
      <dgm:t>
        <a:bodyPr/>
        <a:lstStyle/>
        <a:p>
          <a:endParaRPr lang="en-US"/>
        </a:p>
      </dgm:t>
    </dgm:pt>
    <dgm:pt modelId="{2C9692DD-86A1-324B-9420-F7C441F6A51E}" type="pres">
      <dgm:prSet presAssocID="{104BD984-767D-2348-A060-ACFE1BDDBAE9}" presName="Name0" presStyleCnt="0">
        <dgm:presLayoutVars>
          <dgm:dir/>
          <dgm:resizeHandles val="exact"/>
        </dgm:presLayoutVars>
      </dgm:prSet>
      <dgm:spPr/>
    </dgm:pt>
    <dgm:pt modelId="{DF061A5E-F897-564D-B060-DD8E7F777EC3}" type="pres">
      <dgm:prSet presAssocID="{DB6FCB08-5E76-2C4F-B545-13519F18C284}" presName="node" presStyleLbl="node1" presStyleIdx="0" presStyleCnt="4">
        <dgm:presLayoutVars>
          <dgm:bulletEnabled val="1"/>
        </dgm:presLayoutVars>
      </dgm:prSet>
      <dgm:spPr/>
    </dgm:pt>
    <dgm:pt modelId="{C55629C2-ACE1-7A42-BD80-850DE968A30D}" type="pres">
      <dgm:prSet presAssocID="{9288A9E1-101B-0B4A-B49A-A1FD77915939}" presName="sibTrans" presStyleLbl="sibTrans2D1" presStyleIdx="0" presStyleCnt="3"/>
      <dgm:spPr/>
    </dgm:pt>
    <dgm:pt modelId="{11BAEC6C-7D76-F445-B6C6-9B2C9E71F59D}" type="pres">
      <dgm:prSet presAssocID="{9288A9E1-101B-0B4A-B49A-A1FD77915939}" presName="connectorText" presStyleLbl="sibTrans2D1" presStyleIdx="0" presStyleCnt="3"/>
      <dgm:spPr/>
    </dgm:pt>
    <dgm:pt modelId="{43027D8A-E0B8-B941-85D5-ED649CC8B46B}" type="pres">
      <dgm:prSet presAssocID="{E6B73414-B49B-D14A-843A-FB258456BD23}" presName="node" presStyleLbl="node1" presStyleIdx="1" presStyleCnt="4">
        <dgm:presLayoutVars>
          <dgm:bulletEnabled val="1"/>
        </dgm:presLayoutVars>
      </dgm:prSet>
      <dgm:spPr/>
    </dgm:pt>
    <dgm:pt modelId="{EAD210F1-AC6E-B543-AB8A-5CEF4595BFD1}" type="pres">
      <dgm:prSet presAssocID="{35FAB238-1D22-4F45-8195-8BBA456DEBF7}" presName="sibTrans" presStyleLbl="sibTrans2D1" presStyleIdx="1" presStyleCnt="3"/>
      <dgm:spPr/>
    </dgm:pt>
    <dgm:pt modelId="{0C43BCE3-A320-C149-8AF6-9A0E4FAE67F5}" type="pres">
      <dgm:prSet presAssocID="{35FAB238-1D22-4F45-8195-8BBA456DEBF7}" presName="connectorText" presStyleLbl="sibTrans2D1" presStyleIdx="1" presStyleCnt="3"/>
      <dgm:spPr/>
    </dgm:pt>
    <dgm:pt modelId="{7D0E9F81-9F55-624E-88CD-18C19C3A1E17}" type="pres">
      <dgm:prSet presAssocID="{347D3F0B-C48E-A640-9314-A0BDB9CA447A}" presName="node" presStyleLbl="node1" presStyleIdx="2" presStyleCnt="4">
        <dgm:presLayoutVars>
          <dgm:bulletEnabled val="1"/>
        </dgm:presLayoutVars>
      </dgm:prSet>
      <dgm:spPr/>
    </dgm:pt>
    <dgm:pt modelId="{17870C8D-02B9-D243-B3A7-B42F30E6F77C}" type="pres">
      <dgm:prSet presAssocID="{7D30AB3D-48DD-2148-A6E7-26DB20CA59B3}" presName="sibTrans" presStyleLbl="sibTrans2D1" presStyleIdx="2" presStyleCnt="3"/>
      <dgm:spPr/>
    </dgm:pt>
    <dgm:pt modelId="{43CE265F-3B4C-B44F-8282-C4F78A79CB26}" type="pres">
      <dgm:prSet presAssocID="{7D30AB3D-48DD-2148-A6E7-26DB20CA59B3}" presName="connectorText" presStyleLbl="sibTrans2D1" presStyleIdx="2" presStyleCnt="3"/>
      <dgm:spPr/>
    </dgm:pt>
    <dgm:pt modelId="{D1E5A07C-33E4-4646-A0FC-F0666ABE70A2}" type="pres">
      <dgm:prSet presAssocID="{75506BCE-5B9D-D842-AA1A-5DD77D6CD701}" presName="node" presStyleLbl="node1" presStyleIdx="3" presStyleCnt="4">
        <dgm:presLayoutVars>
          <dgm:bulletEnabled val="1"/>
        </dgm:presLayoutVars>
      </dgm:prSet>
      <dgm:spPr/>
    </dgm:pt>
  </dgm:ptLst>
  <dgm:cxnLst>
    <dgm:cxn modelId="{EA8DEC03-1BF9-394E-BEAE-AB5B75DFA123}" type="presOf" srcId="{9288A9E1-101B-0B4A-B49A-A1FD77915939}" destId="{11BAEC6C-7D76-F445-B6C6-9B2C9E71F59D}" srcOrd="1" destOrd="0" presId="urn:microsoft.com/office/officeart/2005/8/layout/process1"/>
    <dgm:cxn modelId="{36AF2F07-AD8A-9C4A-BEE7-3B2FD563547B}" srcId="{104BD984-767D-2348-A060-ACFE1BDDBAE9}" destId="{75506BCE-5B9D-D842-AA1A-5DD77D6CD701}" srcOrd="3" destOrd="0" parTransId="{BB2C1EAC-1D93-E84C-AD3A-7B57B358D766}" sibTransId="{4F0A16CE-C934-9D46-91B7-E39DCFBB44AF}"/>
    <dgm:cxn modelId="{58002A10-F93A-7747-92E9-CC34C541D4BD}" srcId="{104BD984-767D-2348-A060-ACFE1BDDBAE9}" destId="{DB6FCB08-5E76-2C4F-B545-13519F18C284}" srcOrd="0" destOrd="0" parTransId="{C1576E67-648A-6542-8C20-B4D4A34B7FAF}" sibTransId="{9288A9E1-101B-0B4A-B49A-A1FD77915939}"/>
    <dgm:cxn modelId="{2DC21D1E-06F5-3B4A-8F5A-7E7AC0ED11EA}" srcId="{104BD984-767D-2348-A060-ACFE1BDDBAE9}" destId="{E6B73414-B49B-D14A-843A-FB258456BD23}" srcOrd="1" destOrd="0" parTransId="{671CAC32-F445-4A48-A6F7-08B891947828}" sibTransId="{35FAB238-1D22-4F45-8195-8BBA456DEBF7}"/>
    <dgm:cxn modelId="{84E6E11F-3108-FA40-8D1A-B1EA7CBDB095}" type="presOf" srcId="{35FAB238-1D22-4F45-8195-8BBA456DEBF7}" destId="{0C43BCE3-A320-C149-8AF6-9A0E4FAE67F5}" srcOrd="1" destOrd="0" presId="urn:microsoft.com/office/officeart/2005/8/layout/process1"/>
    <dgm:cxn modelId="{73F30D26-C00C-D04C-99B2-B01DBA10BC35}" srcId="{104BD984-767D-2348-A060-ACFE1BDDBAE9}" destId="{347D3F0B-C48E-A640-9314-A0BDB9CA447A}" srcOrd="2" destOrd="0" parTransId="{33180F02-438A-B54C-88A0-9083ADDDC728}" sibTransId="{7D30AB3D-48DD-2148-A6E7-26DB20CA59B3}"/>
    <dgm:cxn modelId="{4265A037-16E3-8A42-ADF3-2CACE1D1372F}" type="presOf" srcId="{347D3F0B-C48E-A640-9314-A0BDB9CA447A}" destId="{7D0E9F81-9F55-624E-88CD-18C19C3A1E17}" srcOrd="0" destOrd="0" presId="urn:microsoft.com/office/officeart/2005/8/layout/process1"/>
    <dgm:cxn modelId="{D3B17D44-9EC9-F64D-9140-10EB25FD7644}" type="presOf" srcId="{104BD984-767D-2348-A060-ACFE1BDDBAE9}" destId="{2C9692DD-86A1-324B-9420-F7C441F6A51E}" srcOrd="0" destOrd="0" presId="urn:microsoft.com/office/officeart/2005/8/layout/process1"/>
    <dgm:cxn modelId="{0C929047-3612-D645-BCF5-E034CBB61683}" type="presOf" srcId="{DB6FCB08-5E76-2C4F-B545-13519F18C284}" destId="{DF061A5E-F897-564D-B060-DD8E7F777EC3}" srcOrd="0" destOrd="0" presId="urn:microsoft.com/office/officeart/2005/8/layout/process1"/>
    <dgm:cxn modelId="{009C7C4B-75E5-694B-944B-970D0F225C06}" type="presOf" srcId="{35FAB238-1D22-4F45-8195-8BBA456DEBF7}" destId="{EAD210F1-AC6E-B543-AB8A-5CEF4595BFD1}" srcOrd="0" destOrd="0" presId="urn:microsoft.com/office/officeart/2005/8/layout/process1"/>
    <dgm:cxn modelId="{CFE45750-3BFD-DB4D-9B57-F6A0D664840C}" type="presOf" srcId="{9288A9E1-101B-0B4A-B49A-A1FD77915939}" destId="{C55629C2-ACE1-7A42-BD80-850DE968A30D}" srcOrd="0" destOrd="0" presId="urn:microsoft.com/office/officeart/2005/8/layout/process1"/>
    <dgm:cxn modelId="{AB33D2A3-8ECB-184D-BC19-F2174CD7C377}" type="presOf" srcId="{75506BCE-5B9D-D842-AA1A-5DD77D6CD701}" destId="{D1E5A07C-33E4-4646-A0FC-F0666ABE70A2}" srcOrd="0" destOrd="0" presId="urn:microsoft.com/office/officeart/2005/8/layout/process1"/>
    <dgm:cxn modelId="{7983C8D6-6909-DF4C-B8DF-A2A44C32B149}" type="presOf" srcId="{7D30AB3D-48DD-2148-A6E7-26DB20CA59B3}" destId="{43CE265F-3B4C-B44F-8282-C4F78A79CB26}" srcOrd="1" destOrd="0" presId="urn:microsoft.com/office/officeart/2005/8/layout/process1"/>
    <dgm:cxn modelId="{FE854BE2-52CF-264A-9D79-8823024C73A5}" type="presOf" srcId="{7D30AB3D-48DD-2148-A6E7-26DB20CA59B3}" destId="{17870C8D-02B9-D243-B3A7-B42F30E6F77C}" srcOrd="0" destOrd="0" presId="urn:microsoft.com/office/officeart/2005/8/layout/process1"/>
    <dgm:cxn modelId="{1405DDFE-3403-8645-A8AF-357764375C12}" type="presOf" srcId="{E6B73414-B49B-D14A-843A-FB258456BD23}" destId="{43027D8A-E0B8-B941-85D5-ED649CC8B46B}" srcOrd="0" destOrd="0" presId="urn:microsoft.com/office/officeart/2005/8/layout/process1"/>
    <dgm:cxn modelId="{B8FB020B-3A96-7B46-9A91-5ECBB0FC2B2B}" type="presParOf" srcId="{2C9692DD-86A1-324B-9420-F7C441F6A51E}" destId="{DF061A5E-F897-564D-B060-DD8E7F777EC3}" srcOrd="0" destOrd="0" presId="urn:microsoft.com/office/officeart/2005/8/layout/process1"/>
    <dgm:cxn modelId="{DF7CEF1C-CAEC-F94D-9B39-13A7BB4C7A2F}" type="presParOf" srcId="{2C9692DD-86A1-324B-9420-F7C441F6A51E}" destId="{C55629C2-ACE1-7A42-BD80-850DE968A30D}" srcOrd="1" destOrd="0" presId="urn:microsoft.com/office/officeart/2005/8/layout/process1"/>
    <dgm:cxn modelId="{083E8033-7C58-5B40-B217-88B8E8A5FF0F}" type="presParOf" srcId="{C55629C2-ACE1-7A42-BD80-850DE968A30D}" destId="{11BAEC6C-7D76-F445-B6C6-9B2C9E71F59D}" srcOrd="0" destOrd="0" presId="urn:microsoft.com/office/officeart/2005/8/layout/process1"/>
    <dgm:cxn modelId="{E5F5F558-B283-8C48-983E-B10242D79E39}" type="presParOf" srcId="{2C9692DD-86A1-324B-9420-F7C441F6A51E}" destId="{43027D8A-E0B8-B941-85D5-ED649CC8B46B}" srcOrd="2" destOrd="0" presId="urn:microsoft.com/office/officeart/2005/8/layout/process1"/>
    <dgm:cxn modelId="{71EE9073-39B2-714B-A44A-DF0879669110}" type="presParOf" srcId="{2C9692DD-86A1-324B-9420-F7C441F6A51E}" destId="{EAD210F1-AC6E-B543-AB8A-5CEF4595BFD1}" srcOrd="3" destOrd="0" presId="urn:microsoft.com/office/officeart/2005/8/layout/process1"/>
    <dgm:cxn modelId="{B23CC673-3AD8-3744-A7C5-C35DE3DC83D6}" type="presParOf" srcId="{EAD210F1-AC6E-B543-AB8A-5CEF4595BFD1}" destId="{0C43BCE3-A320-C149-8AF6-9A0E4FAE67F5}" srcOrd="0" destOrd="0" presId="urn:microsoft.com/office/officeart/2005/8/layout/process1"/>
    <dgm:cxn modelId="{7966E767-E8E4-AC4A-A6B5-0AB5EB3634DE}" type="presParOf" srcId="{2C9692DD-86A1-324B-9420-F7C441F6A51E}" destId="{7D0E9F81-9F55-624E-88CD-18C19C3A1E17}" srcOrd="4" destOrd="0" presId="urn:microsoft.com/office/officeart/2005/8/layout/process1"/>
    <dgm:cxn modelId="{36BA96BF-DF75-7D40-A517-50A590B66B1B}" type="presParOf" srcId="{2C9692DD-86A1-324B-9420-F7C441F6A51E}" destId="{17870C8D-02B9-D243-B3A7-B42F30E6F77C}" srcOrd="5" destOrd="0" presId="urn:microsoft.com/office/officeart/2005/8/layout/process1"/>
    <dgm:cxn modelId="{C52D6CE4-5D4C-E041-BDDF-8E436BBFE75B}" type="presParOf" srcId="{17870C8D-02B9-D243-B3A7-B42F30E6F77C}" destId="{43CE265F-3B4C-B44F-8282-C4F78A79CB26}" srcOrd="0" destOrd="0" presId="urn:microsoft.com/office/officeart/2005/8/layout/process1"/>
    <dgm:cxn modelId="{3BDFC228-4930-F24C-A1CB-6F72933076B0}" type="presParOf" srcId="{2C9692DD-86A1-324B-9420-F7C441F6A51E}" destId="{D1E5A07C-33E4-4646-A0FC-F0666ABE70A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61A5E-F897-564D-B060-DD8E7F777EC3}">
      <dsp:nvSpPr>
        <dsp:cNvPr id="0" name=""/>
        <dsp:cNvSpPr/>
      </dsp:nvSpPr>
      <dsp:spPr>
        <a:xfrm>
          <a:off x="4552" y="1644152"/>
          <a:ext cx="1990430" cy="1194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Design</a:t>
          </a:r>
          <a:endParaRPr lang="en-US" sz="3100" kern="1200"/>
        </a:p>
      </dsp:txBody>
      <dsp:txXfrm>
        <a:off x="39531" y="1679131"/>
        <a:ext cx="1920472" cy="1124300"/>
      </dsp:txXfrm>
    </dsp:sp>
    <dsp:sp modelId="{C55629C2-ACE1-7A42-BD80-850DE968A30D}">
      <dsp:nvSpPr>
        <dsp:cNvPr id="0" name=""/>
        <dsp:cNvSpPr/>
      </dsp:nvSpPr>
      <dsp:spPr>
        <a:xfrm>
          <a:off x="2194025" y="1994468"/>
          <a:ext cx="421971" cy="493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194025" y="2093193"/>
        <a:ext cx="295380" cy="296176"/>
      </dsp:txXfrm>
    </dsp:sp>
    <dsp:sp modelId="{43027D8A-E0B8-B941-85D5-ED649CC8B46B}">
      <dsp:nvSpPr>
        <dsp:cNvPr id="0" name=""/>
        <dsp:cNvSpPr/>
      </dsp:nvSpPr>
      <dsp:spPr>
        <a:xfrm>
          <a:off x="2791154" y="1644152"/>
          <a:ext cx="1990430" cy="1194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/>
            <a:t>Data Collection</a:t>
          </a:r>
          <a:endParaRPr lang="en-US" sz="3100" kern="1200"/>
        </a:p>
      </dsp:txBody>
      <dsp:txXfrm>
        <a:off x="2826133" y="1679131"/>
        <a:ext cx="1920472" cy="1124300"/>
      </dsp:txXfrm>
    </dsp:sp>
    <dsp:sp modelId="{EAD210F1-AC6E-B543-AB8A-5CEF4595BFD1}">
      <dsp:nvSpPr>
        <dsp:cNvPr id="0" name=""/>
        <dsp:cNvSpPr/>
      </dsp:nvSpPr>
      <dsp:spPr>
        <a:xfrm>
          <a:off x="4980627" y="1994468"/>
          <a:ext cx="421971" cy="493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980627" y="2093193"/>
        <a:ext cx="295380" cy="296176"/>
      </dsp:txXfrm>
    </dsp:sp>
    <dsp:sp modelId="{7D0E9F81-9F55-624E-88CD-18C19C3A1E17}">
      <dsp:nvSpPr>
        <dsp:cNvPr id="0" name=""/>
        <dsp:cNvSpPr/>
      </dsp:nvSpPr>
      <dsp:spPr>
        <a:xfrm>
          <a:off x="5577757" y="1644152"/>
          <a:ext cx="1990430" cy="1194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/>
            <a:t>Modeling</a:t>
          </a:r>
          <a:endParaRPr lang="en-US" sz="3100" kern="1200" dirty="0"/>
        </a:p>
      </dsp:txBody>
      <dsp:txXfrm>
        <a:off x="5612736" y="1679131"/>
        <a:ext cx="1920472" cy="1124300"/>
      </dsp:txXfrm>
    </dsp:sp>
    <dsp:sp modelId="{17870C8D-02B9-D243-B3A7-B42F30E6F77C}">
      <dsp:nvSpPr>
        <dsp:cNvPr id="0" name=""/>
        <dsp:cNvSpPr/>
      </dsp:nvSpPr>
      <dsp:spPr>
        <a:xfrm>
          <a:off x="7767230" y="1994468"/>
          <a:ext cx="421971" cy="493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767230" y="2093193"/>
        <a:ext cx="295380" cy="296176"/>
      </dsp:txXfrm>
    </dsp:sp>
    <dsp:sp modelId="{D1E5A07C-33E4-4646-A0FC-F0666ABE70A2}">
      <dsp:nvSpPr>
        <dsp:cNvPr id="0" name=""/>
        <dsp:cNvSpPr/>
      </dsp:nvSpPr>
      <dsp:spPr>
        <a:xfrm>
          <a:off x="8364359" y="1644152"/>
          <a:ext cx="1990430" cy="11942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baseline="0" dirty="0"/>
            <a:t>Data Analysis</a:t>
          </a:r>
          <a:endParaRPr lang="en-US" sz="3100" kern="1200" dirty="0"/>
        </a:p>
      </dsp:txBody>
      <dsp:txXfrm>
        <a:off x="8399338" y="1679131"/>
        <a:ext cx="1920472" cy="1124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C9C2A-1159-E144-99B8-7D579E644ADA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A4895-460C-BA4A-B55F-E89B2B75D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9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C84A42-253D-5C42-BBB3-656A50913856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2207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D903-4DA9-D243-89BE-DCA712A2B404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9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928D-A595-004E-9124-10F80F0038A3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7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E2EF-82F2-4A53-9705-51F09E54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D1420-57F3-4CD0-BF25-F482FA02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DD07-588C-F74B-AE2E-6C521B78AFCE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1A66-7BD3-4947-AD51-2C377BE7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E056C-1D99-4370-ABD5-6D6B89E4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5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0A6-D2B0-E041-9679-FED97834FBEA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6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1A8207-2EB4-344E-B065-525E19540832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8641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E47B-E8C5-C44D-87BF-E58AC9AC732B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23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CCBC-435F-B242-8413-0EB6979F88FC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2366-B648-0F4F-B945-A7F2DA4F3A33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1900-E239-B844-B88D-87700951C774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3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40896A-566B-2D4A-9207-8F5FDCC3C5AE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21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88478A-2A13-374B-B0AC-999265B66298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411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9600201-4B5D-4242-BDC2-E661293FC546}" type="datetime1">
              <a:rPr lang="en-US" smtClean="0"/>
              <a:t>5/2/2020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61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6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208D9-322E-6945-B8B2-79FC5419C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0099" y="5589638"/>
            <a:ext cx="9790030" cy="641479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Pranav Addepalli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E0131-0D76-D742-9DE6-E2A308E9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097" y="1653731"/>
            <a:ext cx="9160105" cy="3935906"/>
          </a:xfrm>
        </p:spPr>
        <p:txBody>
          <a:bodyPr anchor="t">
            <a:normAutofit/>
          </a:bodyPr>
          <a:lstStyle/>
          <a:p>
            <a:pPr algn="l"/>
            <a:r>
              <a:rPr lang="en-US" sz="6000" cap="none" dirty="0"/>
              <a:t>Convex optimization of process variables to reduce warpage in fused deposition modeling</a:t>
            </a:r>
          </a:p>
        </p:txBody>
      </p:sp>
    </p:spTree>
    <p:extLst>
      <p:ext uri="{BB962C8B-B14F-4D97-AF65-F5344CB8AC3E}">
        <p14:creationId xmlns:p14="http://schemas.microsoft.com/office/powerpoint/2010/main" val="770373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9950531" cy="4482564"/>
          </a:xfrm>
        </p:spPr>
        <p:txBody>
          <a:bodyPr>
            <a:normAutofit/>
          </a:bodyPr>
          <a:lstStyle/>
          <a:p>
            <a:r>
              <a:rPr lang="en-US" sz="4800" dirty="0"/>
              <a:t>4 Phase Procedure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91A8CD2-A152-4D43-8692-94F1A1C2B6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474604"/>
              </p:ext>
            </p:extLst>
          </p:nvPr>
        </p:nvGraphicFramePr>
        <p:xfrm>
          <a:off x="987706" y="1649089"/>
          <a:ext cx="10359342" cy="4482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75AB5-0E52-984D-8243-26934C9D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1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1)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Designed CAD models in Fusion 360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8 inch diameter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0.5 inch thickness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Channels along circles for thermistors</a:t>
            </a:r>
          </a:p>
          <a:p>
            <a:r>
              <a:rPr lang="en-US" sz="2400" dirty="0">
                <a:sym typeface="Wingdings" pitchFamily="2" charset="2"/>
              </a:rPr>
              <a:t>Sliced disc with different print parameters in </a:t>
            </a:r>
            <a:r>
              <a:rPr lang="en-US" sz="2400" dirty="0" err="1">
                <a:sym typeface="Wingdings" pitchFamily="2" charset="2"/>
              </a:rPr>
              <a:t>Ultimaker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Cura</a:t>
            </a: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Created a temperature measurement system with an Arduino</a:t>
            </a:r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C549ABF-0C5F-A64D-8404-78C80768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13" y="2731698"/>
            <a:ext cx="4775909" cy="31640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E6AE-0219-4B40-A997-8EDF599B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4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2) Data Collection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Halfway through the printing process: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Embedded thermistors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Connected to Arduino system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Began recording temperatures</a:t>
            </a:r>
          </a:p>
          <a:p>
            <a:r>
              <a:rPr lang="en-US" sz="2400" dirty="0">
                <a:sym typeface="Wingdings" pitchFamily="2" charset="2"/>
              </a:rPr>
              <a:t>Repeated for all discs (10%, 20%, 30%, lines, and trihexagonal parameters)</a:t>
            </a:r>
            <a:endParaRPr lang="en-US" sz="2400" i="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8DE9D-EAE7-914E-924D-F2DBA6D1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D51FB5-5C61-4320-B91E-63310F568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" t="23062" r="2595" b="9591"/>
          <a:stretch/>
        </p:blipFill>
        <p:spPr bwMode="auto">
          <a:xfrm>
            <a:off x="1715076" y="2203317"/>
            <a:ext cx="4218718" cy="402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25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3) Modelling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Processed the data and extract temperature-time pairs</a:t>
            </a:r>
          </a:p>
          <a:p>
            <a:r>
              <a:rPr lang="en-US" sz="2400" i="0" dirty="0">
                <a:sym typeface="Wingdings" pitchFamily="2" charset="2"/>
              </a:rPr>
              <a:t>Attributed </a:t>
            </a:r>
            <a:r>
              <a:rPr lang="en-US" sz="2400" dirty="0">
                <a:sym typeface="Wingdings" pitchFamily="2" charset="2"/>
              </a:rPr>
              <a:t>locations and create models for temperature distributions</a:t>
            </a:r>
          </a:p>
          <a:p>
            <a:r>
              <a:rPr lang="en-US" sz="2400" i="0" dirty="0">
                <a:sym typeface="Wingdings" pitchFamily="2" charset="2"/>
              </a:rPr>
              <a:t>Created models for heat flow trajectories</a:t>
            </a:r>
          </a:p>
          <a:p>
            <a:r>
              <a:rPr lang="en-US" sz="2400" i="0" dirty="0">
                <a:sym typeface="Wingdings" pitchFamily="2" charset="2"/>
              </a:rPr>
              <a:t>Due to the large amount of data (over 400 thousand individual points), this was done in Python</a:t>
            </a: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52F4F-BC14-7B47-879C-018959A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3" y="2529922"/>
            <a:ext cx="4562310" cy="302041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B6A6895-AFC3-764D-92D2-EE2FCCCB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69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3) Modelling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Temperature-Weighted Mean Model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i="0" dirty="0">
                <a:sym typeface="Wingdings" pitchFamily="2" charset="2"/>
              </a:rPr>
              <a:t>At any time </a:t>
            </a:r>
            <a:r>
              <a:rPr lang="en-US" sz="2400" i="1" dirty="0">
                <a:sym typeface="Wingdings" pitchFamily="2" charset="2"/>
              </a:rPr>
              <a:t>t</a:t>
            </a:r>
            <a:r>
              <a:rPr lang="en-US" sz="2400" dirty="0">
                <a:sym typeface="Wingdings" pitchFamily="2" charset="2"/>
              </a:rPr>
              <a:t>, the temperature and position is known at 8 points on the disc</a:t>
            </a:r>
          </a:p>
          <a:p>
            <a:r>
              <a:rPr lang="en-US" sz="2400" dirty="0">
                <a:sym typeface="Wingdings" pitchFamily="2" charset="2"/>
              </a:rPr>
              <a:t>Like the center of mass, we can find a “center of temperature”</a:t>
            </a:r>
          </a:p>
          <a:p>
            <a:r>
              <a:rPr lang="en-US" sz="2400" dirty="0">
                <a:sym typeface="Wingdings" pitchFamily="2" charset="2"/>
              </a:rPr>
              <a:t>Repeat for every measurement time for each disc to see the position of the center of temperature over time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B6A6895-AFC3-764D-92D2-EE2FCCCB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367761-06CA-4605-9F4E-A98FF5DF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9" y="3346984"/>
            <a:ext cx="4943115" cy="23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10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3) Modelling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Distance Analysis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Based on data recorded during a steady-state, the equilibrium center of temperature can be found</a:t>
            </a:r>
          </a:p>
          <a:p>
            <a:r>
              <a:rPr lang="en-US" sz="2400" dirty="0">
                <a:sym typeface="Wingdings" pitchFamily="2" charset="2"/>
              </a:rPr>
              <a:t>For every time </a:t>
            </a:r>
            <a:r>
              <a:rPr lang="en-US" sz="2400" i="1" dirty="0">
                <a:sym typeface="Wingdings" pitchFamily="2" charset="2"/>
              </a:rPr>
              <a:t>t</a:t>
            </a:r>
            <a:r>
              <a:rPr lang="en-US" sz="2400" dirty="0">
                <a:sym typeface="Wingdings" pitchFamily="2" charset="2"/>
              </a:rPr>
              <a:t>, the distance from the center of temperature to the equilibrium point can be calculated</a:t>
            </a:r>
          </a:p>
          <a:p>
            <a:r>
              <a:rPr lang="en-US" sz="2400" dirty="0">
                <a:sym typeface="Wingdings" pitchFamily="2" charset="2"/>
              </a:rPr>
              <a:t>Theoretically, smaller distances means that the disc is less likely to experience warpage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B6A6895-AFC3-764D-92D2-EE2FCCCB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6B7281C-80A0-42D5-B622-431CD6364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9" y="3178463"/>
            <a:ext cx="4989420" cy="23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93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4) Data Analysis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Comparing Mean Distances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1600" dirty="0"/>
            </a:br>
            <a:endParaRPr lang="en-US" sz="16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Cost function </a:t>
            </a:r>
            <a:r>
              <a:rPr lang="en-US" sz="2400" i="1" dirty="0">
                <a:sym typeface="Wingdings" pitchFamily="2" charset="2"/>
              </a:rPr>
              <a:t>f</a:t>
            </a:r>
            <a:r>
              <a:rPr lang="en-US" sz="2400" dirty="0">
                <a:sym typeface="Wingdings" pitchFamily="2" charset="2"/>
              </a:rPr>
              <a:t> : Euclidian distance from an equilibrium point to a weighted temperature center at time </a:t>
            </a:r>
            <a:r>
              <a:rPr lang="en-US" sz="2400" i="1" dirty="0">
                <a:sym typeface="Wingdings" pitchFamily="2" charset="2"/>
              </a:rPr>
              <a:t>t</a:t>
            </a:r>
          </a:p>
          <a:p>
            <a:r>
              <a:rPr lang="en-US" sz="2400" dirty="0">
                <a:sym typeface="Wingdings" pitchFamily="2" charset="2"/>
              </a:rPr>
              <a:t>By comparing the mean distances for each disc, we can find the best parameters for warpage reduction</a:t>
            </a:r>
          </a:p>
          <a:p>
            <a:r>
              <a:rPr lang="en-US" sz="2400" dirty="0">
                <a:sym typeface="Wingdings" pitchFamily="2" charset="2"/>
              </a:rPr>
              <a:t>Student’s t-test with Independent Samples was used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B6A6895-AFC3-764D-92D2-EE2FCCCB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40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29BD-F875-4DFC-BBAE-063E6C56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t-test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140A92-64A8-4218-BA63-95A740BE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47C57F6-08CB-4507-94AE-05FFCFC84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09017"/>
              </p:ext>
            </p:extLst>
          </p:nvPr>
        </p:nvGraphicFramePr>
        <p:xfrm>
          <a:off x="1755164" y="1897325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685216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785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521017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531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10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48.293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455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127.985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8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2.137 x </a:t>
                      </a:r>
                      <a:r>
                        <a:rPr lang="en-US" baseline="0" dirty="0"/>
                        <a:t>10</a:t>
                      </a:r>
                      <a:r>
                        <a:rPr lang="en-US" baseline="30000" dirty="0"/>
                        <a:t>-252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34.499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28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87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-140.179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75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120.111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-53.354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70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1.692 x 10</a:t>
                      </a:r>
                      <a:r>
                        <a:rPr lang="en-US" baseline="30000" dirty="0"/>
                        <a:t>-7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649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220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4) Data Analysis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Dynamic Time Warping (DTW) for Heat Flow Trajectory Analysis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DTW is an algorithm that measures similarity between two temporal sequences</a:t>
            </a:r>
          </a:p>
          <a:p>
            <a:r>
              <a:rPr lang="en-US" sz="2400" dirty="0">
                <a:sym typeface="Wingdings" pitchFamily="2" charset="2"/>
              </a:rPr>
              <a:t>DTW was used to compare the movement of centers for each disc (heat flow trajectories)</a:t>
            </a:r>
          </a:p>
          <a:p>
            <a:r>
              <a:rPr lang="en-US" sz="2400" dirty="0">
                <a:sym typeface="Wingdings" pitchFamily="2" charset="2"/>
              </a:rPr>
              <a:t>Implemented in Python using the </a:t>
            </a:r>
            <a:r>
              <a:rPr lang="en-US" sz="2400" dirty="0" err="1">
                <a:sym typeface="Wingdings" pitchFamily="2" charset="2"/>
              </a:rPr>
              <a:t>FastDTW</a:t>
            </a:r>
            <a:r>
              <a:rPr lang="en-US" sz="2400" dirty="0">
                <a:sym typeface="Wingdings" pitchFamily="2" charset="2"/>
              </a:rPr>
              <a:t> library</a:t>
            </a:r>
          </a:p>
          <a:p>
            <a:r>
              <a:rPr lang="en-US" sz="2400" dirty="0">
                <a:sym typeface="Wingdings" pitchFamily="2" charset="2"/>
              </a:rPr>
              <a:t>Similarity scores are found using distances (lower = more similar)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B6A6895-AFC3-764D-92D2-EE2FCCCB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7628B7-0073-43F7-B7B1-2EE87C330FFA}"/>
              </a:ext>
            </a:extLst>
          </p:cNvPr>
          <p:cNvGrpSpPr/>
          <p:nvPr/>
        </p:nvGrpSpPr>
        <p:grpSpPr>
          <a:xfrm>
            <a:off x="1170119" y="3429000"/>
            <a:ext cx="4846359" cy="2441597"/>
            <a:chOff x="1170119" y="3429000"/>
            <a:chExt cx="4846359" cy="2441597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80727DA-77FB-4FEC-9678-2B65DE555C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763" y="3429000"/>
              <a:ext cx="4338105" cy="2210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46D2C7B-5945-4EF6-BD65-C90C6DD4AD36}"/>
                </a:ext>
              </a:extLst>
            </p:cNvPr>
            <p:cNvSpPr txBox="1"/>
            <p:nvPr/>
          </p:nvSpPr>
          <p:spPr>
            <a:xfrm>
              <a:off x="1170119" y="5639765"/>
              <a:ext cx="48463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https://en.wikipedia.org/wiki/Dynamic_time_warping#/media/File:Dynamic_time_warping.png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91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29BD-F875-4DFC-BBAE-063E6C56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DTW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140A92-64A8-4218-BA63-95A740BE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8138FD5-71F5-4507-923B-5CE6408A4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42164"/>
              </p:ext>
            </p:extLst>
          </p:nvPr>
        </p:nvGraphicFramePr>
        <p:xfrm>
          <a:off x="1973277" y="1760220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719745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838774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20322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Similarity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618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13654.523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232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12627.314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5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9859.541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91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974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16607.523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52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12024.950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99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6309.220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66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 Trihexagonal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3997.648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60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04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/>
              <a:t>3D printing is crucial for many industries</a:t>
            </a:r>
          </a:p>
          <a:p>
            <a:pPr lvl="1"/>
            <a:r>
              <a:rPr lang="en-US" sz="2400" i="0" dirty="0"/>
              <a:t>Construction</a:t>
            </a:r>
          </a:p>
          <a:p>
            <a:pPr lvl="1"/>
            <a:r>
              <a:rPr lang="en-US" sz="2400" i="0" dirty="0"/>
              <a:t>Medicine</a:t>
            </a:r>
          </a:p>
          <a:p>
            <a:pPr lvl="1"/>
            <a:r>
              <a:rPr lang="en-US" sz="2400" i="0" dirty="0"/>
              <a:t>Robotics</a:t>
            </a:r>
          </a:p>
          <a:p>
            <a:pPr lvl="1"/>
            <a:r>
              <a:rPr lang="en-US" sz="2400" i="0" dirty="0"/>
              <a:t>Aerospace</a:t>
            </a:r>
          </a:p>
          <a:p>
            <a:pPr lvl="1"/>
            <a:r>
              <a:rPr lang="en-US" sz="2400" i="0" dirty="0"/>
              <a:t>Defense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FFC4AA-A209-B445-9ED0-301E0692CE50}"/>
              </a:ext>
            </a:extLst>
          </p:cNvPr>
          <p:cNvGrpSpPr/>
          <p:nvPr/>
        </p:nvGrpSpPr>
        <p:grpSpPr>
          <a:xfrm>
            <a:off x="1253764" y="2464890"/>
            <a:ext cx="4753497" cy="3065755"/>
            <a:chOff x="8372212" y="3797417"/>
            <a:chExt cx="3937233" cy="2434880"/>
          </a:xfrm>
        </p:grpSpPr>
        <p:pic>
          <p:nvPicPr>
            <p:cNvPr id="16" name="Picture 4" descr="Image result for 3d printing aerospace">
              <a:extLst>
                <a:ext uri="{FF2B5EF4-FFF2-40B4-BE49-F238E27FC236}">
                  <a16:creationId xmlns:a16="http://schemas.microsoft.com/office/drawing/2014/main" id="{7C3D80DF-13DF-3940-83BD-F9A6547C7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641" y="3797417"/>
              <a:ext cx="3674526" cy="2069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74403D-BF19-2248-94A3-2D5A51845E8C}"/>
                </a:ext>
              </a:extLst>
            </p:cNvPr>
            <p:cNvSpPr txBox="1"/>
            <p:nvPr/>
          </p:nvSpPr>
          <p:spPr>
            <a:xfrm>
              <a:off x="8372212" y="5862965"/>
              <a:ext cx="3937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http://www.3dprinterworld.com/article/3d-printing-enables-university-students-become-aerospace-manufacturers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709FE-B3AD-1A4C-97C5-9A510310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0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Conclusions</a:t>
            </a:r>
            <a:br>
              <a:rPr lang="en-US" sz="2400" dirty="0"/>
            </a:br>
            <a:br>
              <a:rPr lang="en-US" sz="4800" dirty="0"/>
            </a:br>
            <a:r>
              <a:rPr lang="en-US" sz="2400" dirty="0"/>
              <a:t>With very low p-values, this study supports the following claims: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Trihexagonal is a </a:t>
            </a:r>
            <a:r>
              <a:rPr lang="en-US" sz="2400" b="1" dirty="0">
                <a:solidFill>
                  <a:srgbClr val="92D050"/>
                </a:solidFill>
              </a:rPr>
              <a:t>better</a:t>
            </a:r>
            <a:r>
              <a:rPr lang="en-US" sz="2400" dirty="0">
                <a:solidFill>
                  <a:schemeClr val="tx1"/>
                </a:solidFill>
              </a:rPr>
              <a:t> infill pattern for reducing warpage </a:t>
            </a:r>
            <a:r>
              <a:rPr lang="en-US" sz="2400" i="1" dirty="0">
                <a:solidFill>
                  <a:schemeClr val="tx1"/>
                </a:solidFill>
              </a:rPr>
              <a:t>(Distance Analysis)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20% is the </a:t>
            </a:r>
            <a:r>
              <a:rPr lang="en-US" sz="2400" b="1" dirty="0">
                <a:solidFill>
                  <a:srgbClr val="C00000"/>
                </a:solidFill>
              </a:rPr>
              <a:t>worst</a:t>
            </a:r>
            <a:r>
              <a:rPr lang="en-US" sz="2400" dirty="0">
                <a:solidFill>
                  <a:schemeClr val="tx1"/>
                </a:solidFill>
              </a:rPr>
              <a:t> infill density for reducing warpage, with 10% being the </a:t>
            </a:r>
            <a:r>
              <a:rPr lang="en-US" sz="2400" b="1" dirty="0">
                <a:solidFill>
                  <a:srgbClr val="92D050"/>
                </a:solidFill>
              </a:rPr>
              <a:t>best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(Distance Analysis)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As infill density increases, the effect of infill pattern </a:t>
            </a:r>
            <a:r>
              <a:rPr lang="en-US" sz="2400" b="1" dirty="0">
                <a:solidFill>
                  <a:srgbClr val="C00000"/>
                </a:solidFill>
              </a:rPr>
              <a:t>falls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(DTW)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difference between 10% and 20% is </a:t>
            </a:r>
            <a:r>
              <a:rPr lang="en-US" sz="2400" b="1" dirty="0">
                <a:solidFill>
                  <a:srgbClr val="92D050"/>
                </a:solidFill>
              </a:rPr>
              <a:t>larger</a:t>
            </a:r>
            <a:r>
              <a:rPr lang="en-US" sz="2400" dirty="0">
                <a:solidFill>
                  <a:schemeClr val="tx1"/>
                </a:solidFill>
              </a:rPr>
              <a:t> than the difference between 20% and 30% </a:t>
            </a:r>
            <a:r>
              <a:rPr lang="en-US" sz="2400" i="1" dirty="0">
                <a:solidFill>
                  <a:schemeClr val="tx1"/>
                </a:solidFill>
              </a:rPr>
              <a:t>(DTW)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CC65A-4988-C24E-B00B-384EECFE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8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Future Work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More trials are required to verify that these results are reproducible</a:t>
            </a:r>
          </a:p>
          <a:p>
            <a:r>
              <a:rPr lang="en-US" sz="2400" dirty="0">
                <a:sym typeface="Wingdings" pitchFamily="2" charset="2"/>
              </a:rPr>
              <a:t>Further studies are necessary to identify the role of natural convection in 3D printing and its effects on warpage</a:t>
            </a:r>
          </a:p>
          <a:p>
            <a:r>
              <a:rPr lang="en-US" sz="2400" dirty="0">
                <a:sym typeface="Wingdings" pitchFamily="2" charset="2"/>
              </a:rPr>
              <a:t>More variables can be studied for a wide range of parameters to analyze, including wall thickness and layer height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B6A6895-AFC3-764D-92D2-EE2FCCCB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48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References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Zhang, J., Wang, X. Z., Yu, W. W., Deng, Y. H. (2017). Numerical investigation of the influence of process conditions on the temperature variation in fused deposition modeling. Materials &amp; Design, 130, 59-68. doi:10.1016/j.matdes.2017.05.040</a:t>
            </a:r>
          </a:p>
          <a:p>
            <a:r>
              <a:rPr lang="en-US" dirty="0"/>
              <a:t>Deng, C., Kang, J., </a:t>
            </a:r>
            <a:r>
              <a:rPr lang="en-US" dirty="0" err="1"/>
              <a:t>Shangguan</a:t>
            </a:r>
            <a:r>
              <a:rPr lang="en-US" dirty="0"/>
              <a:t>, H., Hu, Y., Huang, T., Liu, Z. (2018). Effects of hollow structures in sand mold manufactured using 3D printing technology. Journal of Materials Processing Technology, 255, 516-523. doi:10.1016/j.jmatprotec.2017.12.031</a:t>
            </a:r>
          </a:p>
          <a:p>
            <a:r>
              <a:rPr lang="en-US" dirty="0"/>
              <a:t>Vaughan, N. &amp; </a:t>
            </a:r>
            <a:r>
              <a:rPr lang="en-US" dirty="0" err="1"/>
              <a:t>Gabrys</a:t>
            </a:r>
            <a:r>
              <a:rPr lang="en-US" dirty="0"/>
              <a:t>, B. (2016). Comparing and combining time series trajectories using Dynamic Time Warping. Procedia Computer Science, 96, 465 – 474. doi:10.1016/j.procs.2016.08.106</a:t>
            </a:r>
          </a:p>
          <a:p>
            <a:r>
              <a:rPr lang="en-US" dirty="0"/>
              <a:t>Studer, M &amp; </a:t>
            </a:r>
            <a:r>
              <a:rPr lang="en-US" dirty="0" err="1"/>
              <a:t>Ehrig</a:t>
            </a:r>
            <a:r>
              <a:rPr lang="en-US" dirty="0"/>
              <a:t>, F. (2014). Minimizing part warpage in injection molding by optimizing wall thickness distribution. </a:t>
            </a:r>
            <a:r>
              <a:rPr lang="en-US" i="1" dirty="0"/>
              <a:t>Advances in Polymer Technology, 33</a:t>
            </a:r>
            <a:r>
              <a:rPr lang="en-US" dirty="0"/>
              <a:t>. doi:10.1002/adv.21454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88E1-E48A-A847-A293-FB1773C0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92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/>
              <a:t>Fused Deposition Modeling</a:t>
            </a:r>
          </a:p>
          <a:p>
            <a:pPr lvl="1"/>
            <a:r>
              <a:rPr lang="en-US" sz="2400" i="0" dirty="0"/>
              <a:t>Most common printing method</a:t>
            </a:r>
          </a:p>
          <a:p>
            <a:pPr lvl="1"/>
            <a:r>
              <a:rPr lang="en-US" sz="2400" i="0" dirty="0"/>
              <a:t>Melts a thermoplastic filament repeatedly</a:t>
            </a:r>
          </a:p>
          <a:p>
            <a:r>
              <a:rPr lang="en-US" sz="2400" dirty="0"/>
              <a:t>Polylactic Acid</a:t>
            </a:r>
          </a:p>
          <a:p>
            <a:pPr lvl="1"/>
            <a:r>
              <a:rPr lang="en-US" sz="2400" i="0" dirty="0"/>
              <a:t>Most common filament</a:t>
            </a:r>
          </a:p>
          <a:p>
            <a:pPr lvl="1"/>
            <a:r>
              <a:rPr lang="en-US" sz="2400" i="0" dirty="0"/>
              <a:t>Made from renewable lactic acid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368BAD-8BCA-7646-B066-84225B5FE923}"/>
              </a:ext>
            </a:extLst>
          </p:cNvPr>
          <p:cNvGrpSpPr/>
          <p:nvPr/>
        </p:nvGrpSpPr>
        <p:grpSpPr>
          <a:xfrm>
            <a:off x="1372349" y="2544283"/>
            <a:ext cx="4753497" cy="2599128"/>
            <a:chOff x="1432168" y="2544282"/>
            <a:chExt cx="4753497" cy="25991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2442EA-B9D5-5D49-B7CA-9D82FC56A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168" y="2544282"/>
              <a:ext cx="4026104" cy="23682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F54A55-BF51-5A44-8459-BA21E680D9F8}"/>
                </a:ext>
              </a:extLst>
            </p:cNvPr>
            <p:cNvSpPr txBox="1"/>
            <p:nvPr/>
          </p:nvSpPr>
          <p:spPr>
            <a:xfrm>
              <a:off x="1432168" y="4912578"/>
              <a:ext cx="47534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https://www.3dnatives.com/</a:t>
              </a:r>
              <a:r>
                <a:rPr lang="en-US" sz="900" dirty="0" err="1"/>
                <a:t>en</a:t>
              </a:r>
              <a:r>
                <a:rPr lang="en-US" sz="900" dirty="0"/>
                <a:t>/fused-deposition-modeling100420174/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7F237-F683-CE4B-9785-B373A2DC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6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/>
              <a:t>FDM prints layer by layer, creating thermal cycles</a:t>
            </a:r>
          </a:p>
          <a:p>
            <a:pPr lvl="1"/>
            <a:r>
              <a:rPr lang="en-US" sz="2400" i="0" dirty="0"/>
              <a:t>Cooling </a:t>
            </a:r>
            <a:r>
              <a:rPr lang="en-US" sz="2400" i="0" dirty="0">
                <a:sym typeface="Wingdings" pitchFamily="2" charset="2"/>
              </a:rPr>
              <a:t> Contraction  Mechanical stress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Heating  Expansion  Mechanical stress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Greatest stress in corners</a:t>
            </a:r>
          </a:p>
          <a:p>
            <a:r>
              <a:rPr lang="en-US" sz="2400" i="0" dirty="0">
                <a:sym typeface="Wingdings" pitchFamily="2" charset="2"/>
              </a:rPr>
              <a:t>This is called </a:t>
            </a:r>
            <a:r>
              <a:rPr lang="en-US" sz="2400" b="1" i="1" dirty="0">
                <a:sym typeface="Wingdings" pitchFamily="2" charset="2"/>
              </a:rPr>
              <a:t>warpage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F7090-4410-1949-91BA-B79C27A6417E}"/>
              </a:ext>
            </a:extLst>
          </p:cNvPr>
          <p:cNvGrpSpPr/>
          <p:nvPr/>
        </p:nvGrpSpPr>
        <p:grpSpPr>
          <a:xfrm>
            <a:off x="1253764" y="2323072"/>
            <a:ext cx="4753497" cy="2912936"/>
            <a:chOff x="1372349" y="2230475"/>
            <a:chExt cx="4753497" cy="29129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767A8E-2E81-7441-8F1A-9A05C948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9554" y="2230475"/>
              <a:ext cx="4258768" cy="26763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C9EAE8-EA49-B64C-BFB2-D6E238DC2E65}"/>
                </a:ext>
              </a:extLst>
            </p:cNvPr>
            <p:cNvSpPr txBox="1"/>
            <p:nvPr/>
          </p:nvSpPr>
          <p:spPr>
            <a:xfrm>
              <a:off x="1372349" y="4912579"/>
              <a:ext cx="47534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https://www.3dhubs.com/talk/t/adhesion-and-upward-warping-problems/4334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94857FA-E1BC-9440-878C-C22CEF89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2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4CD6-5F35-0F48-9860-53261660F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772" y="2285676"/>
            <a:ext cx="9612971" cy="1143324"/>
          </a:xfrm>
        </p:spPr>
        <p:txBody>
          <a:bodyPr>
            <a:noAutofit/>
          </a:bodyPr>
          <a:lstStyle/>
          <a:p>
            <a:r>
              <a:rPr lang="en-US" sz="4800" b="1" dirty="0">
                <a:sym typeface="Wingdings" pitchFamily="2" charset="2"/>
              </a:rPr>
              <a:t>Thermal properties are important to understand!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0883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/>
              <a:t>Studying multiple print parameters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Infill density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Infill pattern</a:t>
            </a:r>
          </a:p>
          <a:p>
            <a:r>
              <a:rPr lang="en-US" sz="2400" dirty="0">
                <a:sym typeface="Wingdings" pitchFamily="2" charset="2"/>
              </a:rPr>
              <a:t>Effect on temperature distribution</a:t>
            </a:r>
          </a:p>
          <a:p>
            <a:r>
              <a:rPr lang="en-US" sz="2400" dirty="0">
                <a:sym typeface="Wingdings" pitchFamily="2" charset="2"/>
              </a:rPr>
              <a:t>PLA discs during printing process</a:t>
            </a:r>
            <a:endParaRPr lang="en-US" sz="2400" i="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8580CB-A0E7-4F42-9D83-2388D746E557}"/>
              </a:ext>
            </a:extLst>
          </p:cNvPr>
          <p:cNvGrpSpPr/>
          <p:nvPr/>
        </p:nvGrpSpPr>
        <p:grpSpPr>
          <a:xfrm>
            <a:off x="1219199" y="2233914"/>
            <a:ext cx="4533259" cy="2705932"/>
            <a:chOff x="1180525" y="2170605"/>
            <a:chExt cx="5072254" cy="27740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77D19-EA86-DA42-9A93-53741B5DF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200" y="2170605"/>
              <a:ext cx="5033579" cy="25167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BB4202-71C3-5C48-ADC8-0EBF123485C9}"/>
                </a:ext>
              </a:extLst>
            </p:cNvPr>
            <p:cNvSpPr txBox="1"/>
            <p:nvPr/>
          </p:nvSpPr>
          <p:spPr>
            <a:xfrm>
              <a:off x="1180525" y="4708022"/>
              <a:ext cx="5033578" cy="23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</a:t>
              </a:r>
              <a:r>
                <a:rPr lang="en-US" sz="900" dirty="0" err="1"/>
                <a:t>www.dddrop.com</a:t>
              </a:r>
              <a:r>
                <a:rPr lang="en-US" sz="900" dirty="0"/>
                <a:t>/</a:t>
              </a:r>
              <a:r>
                <a:rPr lang="en-US" sz="900" dirty="0" err="1"/>
                <a:t>wp</a:t>
              </a:r>
              <a:r>
                <a:rPr lang="en-US" sz="900" dirty="0"/>
                <a:t>-content/uploads/2018/02/3D-printen-stevige-infill.jpg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1058C-F4E3-8143-A130-058BBB74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4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Optimize values for the print parameters</a:t>
            </a:r>
          </a:p>
          <a:p>
            <a:r>
              <a:rPr lang="en-US" sz="2400" i="0" dirty="0">
                <a:sym typeface="Wingdings" pitchFamily="2" charset="2"/>
              </a:rPr>
              <a:t>Visualize, model, find trends in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spatiotemporal temperature data 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and heat flow trajectories</a:t>
            </a:r>
          </a:p>
          <a:p>
            <a:r>
              <a:rPr lang="en-US" sz="2400" i="0" dirty="0">
                <a:sym typeface="Wingdings" pitchFamily="2" charset="2"/>
              </a:rPr>
              <a:t>Find the best parameters and print test discs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 descr="Server Processes">
            <a:extLst>
              <a:ext uri="{FF2B5EF4-FFF2-40B4-BE49-F238E27FC236}">
                <a16:creationId xmlns:a16="http://schemas.microsoft.com/office/drawing/2014/main" id="{61AE8280-3775-A24D-9AC7-3D239A3103F8}"/>
              </a:ext>
            </a:extLst>
          </p:cNvPr>
          <p:cNvSpPr/>
          <p:nvPr/>
        </p:nvSpPr>
        <p:spPr>
          <a:xfrm>
            <a:off x="2099452" y="2544283"/>
            <a:ext cx="2229372" cy="21515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BE533-45FC-1F4A-ABD5-19F2A2EA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62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011573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Infill type (grid vs. hexagonal)</a:t>
            </a:r>
          </a:p>
          <a:p>
            <a:r>
              <a:rPr lang="en-US" sz="2400" dirty="0">
                <a:sym typeface="Wingdings" pitchFamily="2" charset="2"/>
              </a:rPr>
              <a:t>Infill percentage (10%, 20%, 30%)</a:t>
            </a:r>
          </a:p>
          <a:p>
            <a:pPr marL="0" indent="0">
              <a:buNone/>
            </a:pPr>
            <a:endParaRPr lang="en-US" sz="2400" i="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A3F413-82F1-BE44-AC16-6BE43E85175D}"/>
              </a:ext>
            </a:extLst>
          </p:cNvPr>
          <p:cNvGrpSpPr/>
          <p:nvPr/>
        </p:nvGrpSpPr>
        <p:grpSpPr>
          <a:xfrm>
            <a:off x="6091878" y="2567027"/>
            <a:ext cx="5372016" cy="3031265"/>
            <a:chOff x="6292683" y="3719035"/>
            <a:chExt cx="5372016" cy="3031265"/>
          </a:xfrm>
        </p:grpSpPr>
        <p:pic>
          <p:nvPicPr>
            <p:cNvPr id="13" name="Picture 4" descr="Image result for infill percentage">
              <a:extLst>
                <a:ext uri="{FF2B5EF4-FFF2-40B4-BE49-F238E27FC236}">
                  <a16:creationId xmlns:a16="http://schemas.microsoft.com/office/drawing/2014/main" id="{C10D73D7-20A8-2F4D-BFA0-89D745DB8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683" y="3719035"/>
              <a:ext cx="5372016" cy="273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9F8067-63D1-A144-9C63-0E989D5DDB5B}"/>
                </a:ext>
              </a:extLst>
            </p:cNvPr>
            <p:cNvSpPr txBox="1"/>
            <p:nvPr/>
          </p:nvSpPr>
          <p:spPr>
            <a:xfrm>
              <a:off x="6791218" y="6519468"/>
              <a:ext cx="31541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http://tcadsolutions.com/3dprinting.html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E854-28E9-604B-85BA-9691DB9F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44D70B-7BFC-4D5C-A7B6-5D4E8D0396A2}"/>
              </a:ext>
            </a:extLst>
          </p:cNvPr>
          <p:cNvGrpSpPr/>
          <p:nvPr/>
        </p:nvGrpSpPr>
        <p:grpSpPr>
          <a:xfrm>
            <a:off x="643466" y="3104428"/>
            <a:ext cx="6177208" cy="2887150"/>
            <a:chOff x="413205" y="2956961"/>
            <a:chExt cx="6177208" cy="28871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A756D-BD1E-FE4E-A1A8-C04AAFA125A4}"/>
                </a:ext>
              </a:extLst>
            </p:cNvPr>
            <p:cNvSpPr txBox="1"/>
            <p:nvPr/>
          </p:nvSpPr>
          <p:spPr>
            <a:xfrm>
              <a:off x="906302" y="5189791"/>
              <a:ext cx="5684111" cy="65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https://3dprinting.com/tips-tricks/how-to-choose-an-infill-for-your-3d-prints/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EBCFA5-EC03-4169-BC5D-665500391564}"/>
                </a:ext>
              </a:extLst>
            </p:cNvPr>
            <p:cNvGrpSpPr/>
            <p:nvPr/>
          </p:nvGrpSpPr>
          <p:grpSpPr>
            <a:xfrm>
              <a:off x="413205" y="2956961"/>
              <a:ext cx="4835889" cy="2212173"/>
              <a:chOff x="1282989" y="1975438"/>
              <a:chExt cx="4835889" cy="2212173"/>
            </a:xfrm>
          </p:grpSpPr>
          <p:pic>
            <p:nvPicPr>
              <p:cNvPr id="1026" name="Picture 2" descr="infill">
                <a:extLst>
                  <a:ext uri="{FF2B5EF4-FFF2-40B4-BE49-F238E27FC236}">
                    <a16:creationId xmlns:a16="http://schemas.microsoft.com/office/drawing/2014/main" id="{E21CDEEE-5C21-4AF9-ACED-780D37F467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35" r="50130" b="50972"/>
              <a:stretch/>
            </p:blipFill>
            <p:spPr bwMode="auto">
              <a:xfrm>
                <a:off x="1282989" y="1975438"/>
                <a:ext cx="2406116" cy="22121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infill">
                <a:extLst>
                  <a:ext uri="{FF2B5EF4-FFF2-40B4-BE49-F238E27FC236}">
                    <a16:creationId xmlns:a16="http://schemas.microsoft.com/office/drawing/2014/main" id="{820845BC-93EF-4705-B96A-57CEBF23C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40" t="48636" b="4771"/>
              <a:stretch/>
            </p:blipFill>
            <p:spPr bwMode="auto">
              <a:xfrm>
                <a:off x="3689105" y="1975439"/>
                <a:ext cx="2429773" cy="2212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4548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NTC Thermistors</a:t>
            </a:r>
            <a:endParaRPr lang="en-US" sz="2400" i="0" dirty="0">
              <a:sym typeface="Wingdings" pitchFamily="2" charset="2"/>
            </a:endParaRPr>
          </a:p>
          <a:p>
            <a:r>
              <a:rPr lang="en-US" sz="2400" dirty="0" err="1">
                <a:sym typeface="Wingdings" pitchFamily="2" charset="2"/>
              </a:rPr>
              <a:t>Hatchbox</a:t>
            </a:r>
            <a:r>
              <a:rPr lang="en-US" sz="2400" dirty="0">
                <a:sym typeface="Wingdings" pitchFamily="2" charset="2"/>
              </a:rPr>
              <a:t> PLA</a:t>
            </a:r>
          </a:p>
          <a:p>
            <a:r>
              <a:rPr lang="en-US" sz="2400" dirty="0">
                <a:sym typeface="Wingdings" pitchFamily="2" charset="2"/>
              </a:rPr>
              <a:t>Arduino Uno R3 (with breadboard)</a:t>
            </a:r>
          </a:p>
          <a:p>
            <a:r>
              <a:rPr lang="en-US" sz="2400" dirty="0" err="1">
                <a:sym typeface="Wingdings" pitchFamily="2" charset="2"/>
              </a:rPr>
              <a:t>gCreate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gMax</a:t>
            </a:r>
            <a:r>
              <a:rPr lang="en-US" sz="2400" dirty="0">
                <a:sym typeface="Wingdings" pitchFamily="2" charset="2"/>
              </a:rPr>
              <a:t> 1.5 XT+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 descr="A picture containing indoor, table, red, sitting&#10;&#10;Description automatically generated">
            <a:extLst>
              <a:ext uri="{FF2B5EF4-FFF2-40B4-BE49-F238E27FC236}">
                <a16:creationId xmlns:a16="http://schemas.microsoft.com/office/drawing/2014/main" id="{79D1FF03-51BC-B54D-B753-BD9A88BD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22" y="2271438"/>
            <a:ext cx="4717974" cy="353848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408005F-37AA-0A4A-B8CC-8F67AA3D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4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1115</Words>
  <Application>Microsoft Office PowerPoint</Application>
  <PresentationFormat>Widescreen</PresentationFormat>
  <Paragraphs>196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Franklin Gothic Book</vt:lpstr>
      <vt:lpstr>Crop</vt:lpstr>
      <vt:lpstr>Convex optimization of process variables to reduce warpage in fused deposition modeling</vt:lpstr>
      <vt:lpstr>Background</vt:lpstr>
      <vt:lpstr>Background</vt:lpstr>
      <vt:lpstr>Background</vt:lpstr>
      <vt:lpstr>PowerPoint Presentation</vt:lpstr>
      <vt:lpstr>My Project</vt:lpstr>
      <vt:lpstr>My Project</vt:lpstr>
      <vt:lpstr>Variables</vt:lpstr>
      <vt:lpstr>Materials</vt:lpstr>
      <vt:lpstr>4 Phase Procedure</vt:lpstr>
      <vt:lpstr>1) Design</vt:lpstr>
      <vt:lpstr>2) Data Collection</vt:lpstr>
      <vt:lpstr>3) Modelling</vt:lpstr>
      <vt:lpstr>3) Modelling  The Temperature-Weighted Mean Model</vt:lpstr>
      <vt:lpstr>3) Modelling  Distance Analysis</vt:lpstr>
      <vt:lpstr>4) Data Analysis  Comparing Mean Distances    </vt:lpstr>
      <vt:lpstr>t-test Results</vt:lpstr>
      <vt:lpstr>4) Data Analysis  Dynamic Time Warping (DTW) for Heat Flow Trajectory Analysis</vt:lpstr>
      <vt:lpstr>DTW Results</vt:lpstr>
      <vt:lpstr>Conclusions  With very low p-values, this study supports the following claims:  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print parameters to reduce warpage in fused deposition modeling</dc:title>
  <dc:creator>PRANAV ADDEPALLI (848181)</dc:creator>
  <cp:lastModifiedBy>Pranav Addepalli</cp:lastModifiedBy>
  <cp:revision>20</cp:revision>
  <dcterms:created xsi:type="dcterms:W3CDTF">2020-01-02T02:18:54Z</dcterms:created>
  <dcterms:modified xsi:type="dcterms:W3CDTF">2020-05-02T19:53:53Z</dcterms:modified>
</cp:coreProperties>
</file>